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</p:sldIdLst>
  <p:sldSz cx="12801600" cy="9601200" type="A3"/>
  <p:notesSz cx="14368463" cy="9939338"/>
  <p:defaultTextStyle>
    <a:defPPr>
      <a:defRPr lang="en-US"/>
    </a:defPPr>
    <a:lvl1pPr marL="0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0" autoAdjust="0"/>
    <p:restoredTop sz="94660"/>
  </p:normalViewPr>
  <p:slideViewPr>
    <p:cSldViewPr snapToObjects="1">
      <p:cViewPr varScale="1">
        <p:scale>
          <a:sx n="78" d="100"/>
          <a:sy n="78" d="100"/>
        </p:scale>
        <p:origin x="-1644" y="-10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60" y="537845"/>
            <a:ext cx="4031615" cy="114703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0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0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0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0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0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03" indent="0">
              <a:buNone/>
              <a:defRPr sz="3900"/>
            </a:lvl2pPr>
            <a:lvl3pPr marL="1280006" indent="0">
              <a:buNone/>
              <a:defRPr sz="3400"/>
            </a:lvl3pPr>
            <a:lvl4pPr marL="1920009" indent="0">
              <a:buNone/>
              <a:defRPr sz="2800"/>
            </a:lvl4pPr>
            <a:lvl5pPr marL="2560013" indent="0">
              <a:buNone/>
              <a:defRPr sz="2800"/>
            </a:lvl5pPr>
            <a:lvl6pPr marL="3200016" indent="0">
              <a:buNone/>
              <a:defRPr sz="2800"/>
            </a:lvl6pPr>
            <a:lvl7pPr marL="3840019" indent="0">
              <a:buNone/>
              <a:defRPr sz="2800"/>
            </a:lvl7pPr>
            <a:lvl8pPr marL="4480022" indent="0">
              <a:buNone/>
              <a:defRPr sz="2800"/>
            </a:lvl8pPr>
            <a:lvl9pPr marL="5120025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8D37E-65E3-474D-9BFD-FC7A331612F5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70ADF-765A-4EBC-A926-510010B45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006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03" indent="-480003" algn="l" defTabSz="1280006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05" indent="-400002" algn="l" defTabSz="1280006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0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11" indent="-320002" algn="l" defTabSz="12800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14" indent="-320002" algn="l" defTabSz="1280006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17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020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25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02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0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0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1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1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01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022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025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36B5E389-8261-4EB5-BC2C-957D12309C34}" type="slidenum">
              <a:rPr lang="en-AU" smtClean="0"/>
              <a:pPr/>
              <a:t>1</a:t>
            </a:fld>
            <a:endParaRPr lang="en-AU" dirty="0"/>
          </a:p>
        </p:txBody>
      </p:sp>
      <p:cxnSp>
        <p:nvCxnSpPr>
          <p:cNvPr id="11" name="Elbow Connector 65"/>
          <p:cNvCxnSpPr>
            <a:stCxn id="174" idx="2"/>
            <a:endCxn id="165" idx="2"/>
          </p:cNvCxnSpPr>
          <p:nvPr/>
        </p:nvCxnSpPr>
        <p:spPr>
          <a:xfrm rot="5400000" flipH="1">
            <a:off x="2997116" y="4846132"/>
            <a:ext cx="5160" cy="1498048"/>
          </a:xfrm>
          <a:prstGeom prst="bentConnector3">
            <a:avLst>
              <a:gd name="adj1" fmla="val -4430233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0" y="271777"/>
            <a:ext cx="12801600" cy="738652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en-AU" sz="2100" b="1" dirty="0" smtClean="0"/>
              <a:t>Image Upload Process Flow</a:t>
            </a:r>
          </a:p>
          <a:p>
            <a:pPr algn="ctr"/>
            <a:r>
              <a:rPr lang="en-AU" sz="2100" dirty="0" smtClean="0"/>
              <a:t>Logo Uploading, Colour Picking and Logo Cropping</a:t>
            </a:r>
            <a:endParaRPr lang="en-AU" sz="2100" dirty="0" smtClean="0"/>
          </a:p>
        </p:txBody>
      </p:sp>
      <p:sp>
        <p:nvSpPr>
          <p:cNvPr id="97" name="TextBox 96"/>
          <p:cNvSpPr txBox="1"/>
          <p:nvPr/>
        </p:nvSpPr>
        <p:spPr>
          <a:xfrm>
            <a:off x="1396244" y="7412062"/>
            <a:ext cx="10009112" cy="181587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AU" sz="1400" b="1" dirty="0" smtClean="0"/>
              <a:t>Notes: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</a:t>
            </a:r>
            <a:r>
              <a:rPr lang="en-AU" sz="1400" dirty="0" smtClean="0"/>
              <a:t>If it easier to open a separate browser window / tab to complete the upload and editing of the image, that will be acceptable.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The colour picker needs to allow for the picking and storing of two colours selected by the user from their logo. 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Colour 1 picked will be used to drive a menu bar background colour.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Colour 2 picked will be used to drive a menu button colour.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When resizing the cropped image, the aspect ratio of the logo image must be maintained.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When cropping, if height is greater than width, crop to max height and reduce width to maintain aspect ratio.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When cropping, if width is greater than height, crop to max width and reduce height to maintain aspect ratio.</a:t>
            </a:r>
            <a:endParaRPr lang="en-US" sz="1400" dirty="0"/>
          </a:p>
        </p:txBody>
      </p:sp>
      <p:sp>
        <p:nvSpPr>
          <p:cNvPr id="148" name="Terminator 36"/>
          <p:cNvSpPr/>
          <p:nvPr/>
        </p:nvSpPr>
        <p:spPr>
          <a:xfrm>
            <a:off x="565388" y="3198521"/>
            <a:ext cx="792000" cy="504000"/>
          </a:xfrm>
          <a:prstGeom prst="flowChartTerminator">
            <a:avLst/>
          </a:prstGeo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 anchorCtr="0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  <a:latin typeface="+mj-lt"/>
              </a:rPr>
              <a:t>START</a:t>
            </a:r>
            <a:endParaRPr lang="en-AU" sz="1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7" name="Flowchart: Process 156"/>
          <p:cNvSpPr/>
          <p:nvPr/>
        </p:nvSpPr>
        <p:spPr>
          <a:xfrm>
            <a:off x="1620672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Click button on site to commence Logo Upload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58" name="Straight Arrow Connector 157"/>
          <p:cNvCxnSpPr>
            <a:endCxn id="157" idx="1"/>
          </p:cNvCxnSpPr>
          <p:nvPr/>
        </p:nvCxnSpPr>
        <p:spPr>
          <a:xfrm>
            <a:off x="1357388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Flowchart: Process 160"/>
          <p:cNvSpPr/>
          <p:nvPr/>
        </p:nvSpPr>
        <p:spPr>
          <a:xfrm>
            <a:off x="3143956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Open browser window with separate controls needed to allow for Logo upload.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62" name="Straight Arrow Connector 161"/>
          <p:cNvCxnSpPr>
            <a:endCxn id="161" idx="1"/>
          </p:cNvCxnSpPr>
          <p:nvPr/>
        </p:nvCxnSpPr>
        <p:spPr>
          <a:xfrm>
            <a:off x="2880672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Flowchart: Process 162"/>
          <p:cNvSpPr/>
          <p:nvPr/>
        </p:nvSpPr>
        <p:spPr>
          <a:xfrm>
            <a:off x="4667240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User finds and uploads logo into browser window to allow colour picking and cropping.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64" name="Straight Arrow Connector 163"/>
          <p:cNvCxnSpPr>
            <a:endCxn id="163" idx="1"/>
          </p:cNvCxnSpPr>
          <p:nvPr/>
        </p:nvCxnSpPr>
        <p:spPr>
          <a:xfrm>
            <a:off x="4403956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Flowchart: Process 164"/>
          <p:cNvSpPr/>
          <p:nvPr/>
        </p:nvSpPr>
        <p:spPr>
          <a:xfrm>
            <a:off x="1620672" y="4584576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User crops logo using browser based tool to maximise their logo size.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167" name="Flowchart: Process 166"/>
          <p:cNvSpPr/>
          <p:nvPr/>
        </p:nvSpPr>
        <p:spPr>
          <a:xfrm>
            <a:off x="4642004" y="4584576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User saves image to server as cropped.  When the app saves the image it is auto resized to a preset pixel size.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/>
          <p:cNvCxnSpPr>
            <a:endCxn id="167" idx="1"/>
          </p:cNvCxnSpPr>
          <p:nvPr/>
        </p:nvCxnSpPr>
        <p:spPr>
          <a:xfrm>
            <a:off x="4378720" y="5087386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Flowchart: Process 168"/>
          <p:cNvSpPr/>
          <p:nvPr/>
        </p:nvSpPr>
        <p:spPr>
          <a:xfrm>
            <a:off x="3988672" y="5871951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System Admin parameters from master database table to define pre-set pixel size.</a:t>
            </a:r>
          </a:p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(e.g. X=250 &amp; y=75)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73" name="Straight Arrow Connector 172"/>
          <p:cNvCxnSpPr>
            <a:endCxn id="174" idx="1"/>
          </p:cNvCxnSpPr>
          <p:nvPr/>
        </p:nvCxnSpPr>
        <p:spPr>
          <a:xfrm>
            <a:off x="2880672" y="5093708"/>
            <a:ext cx="238048" cy="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Decision 10"/>
          <p:cNvSpPr/>
          <p:nvPr/>
        </p:nvSpPr>
        <p:spPr>
          <a:xfrm>
            <a:off x="3118720" y="4589736"/>
            <a:ext cx="1260000" cy="1008000"/>
          </a:xfrm>
          <a:prstGeom prst="flowChartDecision">
            <a:avLst/>
          </a:prstGeom>
          <a:gradFill flip="none" rotWithShape="1">
            <a:gsLst>
              <a:gs pos="0">
                <a:srgbClr val="BFBFBF"/>
              </a:gs>
              <a:gs pos="100000">
                <a:srgbClr val="F2F2F2"/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 anchorCtr="0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cs typeface="Plantagenet Cherokee"/>
              </a:rPr>
              <a:t>User happy with crop?</a:t>
            </a:r>
            <a:endParaRPr lang="en-AU" sz="1000" dirty="0" smtClean="0">
              <a:solidFill>
                <a:srgbClr val="000000"/>
              </a:solidFill>
              <a:cs typeface="Plantagenet Cherokee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4261489" y="4836604"/>
            <a:ext cx="396000" cy="39600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AU" sz="1000" dirty="0" smtClean="0"/>
              <a:t>YES</a:t>
            </a:r>
            <a:endParaRPr lang="en-AU" sz="1000" dirty="0"/>
          </a:p>
        </p:txBody>
      </p:sp>
      <p:sp>
        <p:nvSpPr>
          <p:cNvPr id="176" name="TextBox 175"/>
          <p:cNvSpPr txBox="1"/>
          <p:nvPr/>
        </p:nvSpPr>
        <p:spPr>
          <a:xfrm>
            <a:off x="3388720" y="5592576"/>
            <a:ext cx="360000" cy="246209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AU" sz="1000" dirty="0" smtClean="0"/>
              <a:t>NO</a:t>
            </a:r>
            <a:endParaRPr lang="en-AU" sz="1000" dirty="0"/>
          </a:p>
        </p:txBody>
      </p:sp>
      <p:sp>
        <p:nvSpPr>
          <p:cNvPr id="179" name="Flowchart: Process 178"/>
          <p:cNvSpPr/>
          <p:nvPr/>
        </p:nvSpPr>
        <p:spPr>
          <a:xfrm>
            <a:off x="6165288" y="4584576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The process is complete.  The browser window can close and the user is returned to the main site.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80" name="Straight Arrow Connector 179"/>
          <p:cNvCxnSpPr>
            <a:endCxn id="179" idx="1"/>
          </p:cNvCxnSpPr>
          <p:nvPr/>
        </p:nvCxnSpPr>
        <p:spPr>
          <a:xfrm>
            <a:off x="5902004" y="5087386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Flowchart: Process 180"/>
          <p:cNvSpPr/>
          <p:nvPr/>
        </p:nvSpPr>
        <p:spPr>
          <a:xfrm>
            <a:off x="6190524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Colour picking tool used to pick 1</a:t>
            </a:r>
            <a:r>
              <a:rPr lang="en-AU" sz="1000" baseline="30000" dirty="0" smtClean="0">
                <a:solidFill>
                  <a:schemeClr val="tx1"/>
                </a:solidFill>
              </a:rPr>
              <a:t>st</a:t>
            </a:r>
            <a:r>
              <a:rPr lang="en-AU" sz="1000" dirty="0" smtClean="0">
                <a:solidFill>
                  <a:schemeClr val="tx1"/>
                </a:solidFill>
              </a:rPr>
              <a:t> dominant colour for menu bar background.  RGB values saved. 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endCxn id="181" idx="1"/>
          </p:cNvCxnSpPr>
          <p:nvPr/>
        </p:nvCxnSpPr>
        <p:spPr>
          <a:xfrm>
            <a:off x="5927240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Flowchart: Process 182"/>
          <p:cNvSpPr/>
          <p:nvPr/>
        </p:nvSpPr>
        <p:spPr>
          <a:xfrm>
            <a:off x="7710856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Colour picking tool used to pick 2</a:t>
            </a:r>
            <a:r>
              <a:rPr lang="en-AU" sz="1000" baseline="30000" dirty="0" smtClean="0">
                <a:solidFill>
                  <a:schemeClr val="tx1"/>
                </a:solidFill>
              </a:rPr>
              <a:t>nd</a:t>
            </a:r>
            <a:r>
              <a:rPr lang="en-AU" sz="1000" dirty="0" smtClean="0">
                <a:solidFill>
                  <a:schemeClr val="tx1"/>
                </a:solidFill>
              </a:rPr>
              <a:t> dominant colour for menu button colour.  RGB values saved. 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84" name="Straight Arrow Connector 183"/>
          <p:cNvCxnSpPr>
            <a:endCxn id="183" idx="1"/>
          </p:cNvCxnSpPr>
          <p:nvPr/>
        </p:nvCxnSpPr>
        <p:spPr>
          <a:xfrm>
            <a:off x="7447572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Flowchart: Process 184"/>
          <p:cNvSpPr/>
          <p:nvPr/>
        </p:nvSpPr>
        <p:spPr>
          <a:xfrm>
            <a:off x="9234140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User sets menu text colour to BLACK or WHITE to suit their chosen colours.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86" name="Straight Arrow Connector 185"/>
          <p:cNvCxnSpPr>
            <a:endCxn id="185" idx="1"/>
          </p:cNvCxnSpPr>
          <p:nvPr/>
        </p:nvCxnSpPr>
        <p:spPr>
          <a:xfrm>
            <a:off x="8970856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Flowchart: Process 186"/>
          <p:cNvSpPr/>
          <p:nvPr/>
        </p:nvSpPr>
        <p:spPr>
          <a:xfrm>
            <a:off x="10757424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With the colours picked, the user can now crop the logo.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88" name="Straight Arrow Connector 187"/>
          <p:cNvCxnSpPr>
            <a:endCxn id="187" idx="1"/>
          </p:cNvCxnSpPr>
          <p:nvPr/>
        </p:nvCxnSpPr>
        <p:spPr>
          <a:xfrm>
            <a:off x="10494140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 flipV="1">
            <a:off x="6832848" y="2676364"/>
            <a:ext cx="0" cy="279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Flowchart: Process 189"/>
          <p:cNvSpPr/>
          <p:nvPr/>
        </p:nvSpPr>
        <p:spPr>
          <a:xfrm>
            <a:off x="6202848" y="1668364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RGB values saved into database table.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91" name="Straight Arrow Connector 190"/>
          <p:cNvCxnSpPr/>
          <p:nvPr/>
        </p:nvCxnSpPr>
        <p:spPr>
          <a:xfrm flipV="1">
            <a:off x="8340856" y="2676364"/>
            <a:ext cx="0" cy="279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Flowchart: Process 191"/>
          <p:cNvSpPr/>
          <p:nvPr/>
        </p:nvSpPr>
        <p:spPr>
          <a:xfrm>
            <a:off x="7710856" y="1668364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RGB values saved into database table.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93" name="Straight Arrow Connector 192"/>
          <p:cNvCxnSpPr/>
          <p:nvPr/>
        </p:nvCxnSpPr>
        <p:spPr>
          <a:xfrm flipV="1">
            <a:off x="9864140" y="2676364"/>
            <a:ext cx="0" cy="279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Flowchart: Process 193"/>
          <p:cNvSpPr/>
          <p:nvPr/>
        </p:nvSpPr>
        <p:spPr>
          <a:xfrm>
            <a:off x="9234140" y="1668364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Menu text colour selection saved into database table.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95" name="Elbow Connector 65"/>
          <p:cNvCxnSpPr>
            <a:stCxn id="187" idx="2"/>
            <a:endCxn id="165" idx="0"/>
          </p:cNvCxnSpPr>
          <p:nvPr/>
        </p:nvCxnSpPr>
        <p:spPr>
          <a:xfrm rot="5400000">
            <a:off x="6513014" y="-289834"/>
            <a:ext cx="612068" cy="91367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 flipV="1">
            <a:off x="5140660" y="5592576"/>
            <a:ext cx="0" cy="279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>
            <a:off x="5428692" y="5592688"/>
            <a:ext cx="0" cy="279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Flowchart: Process 200"/>
          <p:cNvSpPr/>
          <p:nvPr/>
        </p:nvSpPr>
        <p:spPr>
          <a:xfrm>
            <a:off x="5320680" y="5871951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Logo image saved to server with connection to table entry for retrieval.</a:t>
            </a:r>
            <a:endParaRPr lang="en-AU" sz="1000" dirty="0">
              <a:solidFill>
                <a:schemeClr val="tx1"/>
              </a:solidFill>
            </a:endParaRPr>
          </a:p>
        </p:txBody>
      </p:sp>
      <p:grpSp>
        <p:nvGrpSpPr>
          <p:cNvPr id="38" name="Group 167"/>
          <p:cNvGrpSpPr/>
          <p:nvPr/>
        </p:nvGrpSpPr>
        <p:grpSpPr>
          <a:xfrm>
            <a:off x="2529451" y="6033648"/>
            <a:ext cx="1711109" cy="1251228"/>
            <a:chOff x="6469658" y="3254539"/>
            <a:chExt cx="2233216" cy="1871931"/>
          </a:xfrm>
        </p:grpSpPr>
        <p:sp>
          <p:nvSpPr>
            <p:cNvPr id="39" name="Explosion 2 38"/>
            <p:cNvSpPr/>
            <p:nvPr/>
          </p:nvSpPr>
          <p:spPr>
            <a:xfrm rot="716320">
              <a:off x="6469658" y="3254539"/>
              <a:ext cx="2233216" cy="1871931"/>
            </a:xfrm>
            <a:prstGeom prst="irregularSeal2">
              <a:avLst/>
            </a:prstGeom>
            <a:solidFill>
              <a:srgbClr val="FFFFCC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000" dirty="0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841033" y="3726035"/>
              <a:ext cx="1475383" cy="1059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 smtClean="0"/>
                <a:t>If the crop size aspect ratio does not match, the crop will need to re-size accordingly, see notes.</a:t>
              </a:r>
              <a:endParaRPr lang="en-AU" sz="800" dirty="0"/>
            </a:p>
          </p:txBody>
        </p:sp>
      </p:grpSp>
      <p:sp>
        <p:nvSpPr>
          <p:cNvPr id="202" name="Terminator 71"/>
          <p:cNvSpPr/>
          <p:nvPr/>
        </p:nvSpPr>
        <p:spPr>
          <a:xfrm>
            <a:off x="7696944" y="4841708"/>
            <a:ext cx="814124" cy="504000"/>
          </a:xfrm>
          <a:prstGeom prst="flowChartTerminator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2F2F2"/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 anchorCtr="0"/>
          <a:lstStyle/>
          <a:p>
            <a:pPr algn="ctr"/>
            <a:r>
              <a:rPr lang="en-AU" sz="1000" cap="all" dirty="0" smtClean="0">
                <a:solidFill>
                  <a:schemeClr val="tx1"/>
                </a:solidFill>
                <a:latin typeface="+mj-lt"/>
                <a:cs typeface="Plantagenet Cherokee"/>
              </a:rPr>
              <a:t>END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>
            <a:off x="7425288" y="5087386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36B5E389-8261-4EB5-BC2C-957D12309C34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94" name="Rectangle 93"/>
          <p:cNvSpPr/>
          <p:nvPr/>
        </p:nvSpPr>
        <p:spPr>
          <a:xfrm>
            <a:off x="0" y="271777"/>
            <a:ext cx="12801600" cy="738652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en-AU" sz="2100" b="1" dirty="0" smtClean="0"/>
              <a:t>Image Upload Process Flow</a:t>
            </a:r>
          </a:p>
          <a:p>
            <a:pPr algn="ctr"/>
            <a:r>
              <a:rPr lang="en-AU" sz="2100" dirty="0" smtClean="0"/>
              <a:t>Photo Uploading and Auto Resizing</a:t>
            </a:r>
            <a:endParaRPr lang="en-AU" sz="2100" dirty="0" smtClean="0"/>
          </a:p>
        </p:txBody>
      </p:sp>
      <p:sp>
        <p:nvSpPr>
          <p:cNvPr id="97" name="TextBox 96"/>
          <p:cNvSpPr txBox="1"/>
          <p:nvPr/>
        </p:nvSpPr>
        <p:spPr>
          <a:xfrm>
            <a:off x="1396244" y="7412062"/>
            <a:ext cx="10009112" cy="954095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AU" sz="1400" b="1" dirty="0" smtClean="0"/>
              <a:t>Notes: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For now, assume that the Project numbers are Proj-1, Proj-2, Proj-3 and so on.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</a:t>
            </a:r>
            <a:r>
              <a:rPr lang="en-AU" sz="1400" dirty="0" smtClean="0"/>
              <a:t>Photos can be renamed if required but a database table linking the photo file name to the project number and photo number for that project will need to be maintained.</a:t>
            </a:r>
            <a:endParaRPr lang="en-US" sz="1400" dirty="0"/>
          </a:p>
        </p:txBody>
      </p:sp>
      <p:sp>
        <p:nvSpPr>
          <p:cNvPr id="148" name="Terminator 36"/>
          <p:cNvSpPr/>
          <p:nvPr/>
        </p:nvSpPr>
        <p:spPr>
          <a:xfrm>
            <a:off x="565388" y="3198521"/>
            <a:ext cx="792000" cy="504000"/>
          </a:xfrm>
          <a:prstGeom prst="flowChartTerminator">
            <a:avLst/>
          </a:prstGeo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 anchorCtr="0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  <a:latin typeface="+mj-lt"/>
              </a:rPr>
              <a:t>START</a:t>
            </a:r>
            <a:endParaRPr lang="en-AU" sz="1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7" name="Flowchart: Process 156"/>
          <p:cNvSpPr/>
          <p:nvPr/>
        </p:nvSpPr>
        <p:spPr>
          <a:xfrm>
            <a:off x="1620672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Click button on site to commence photo Upload.  Upload will be attached to a project number.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58" name="Straight Arrow Connector 157"/>
          <p:cNvCxnSpPr>
            <a:endCxn id="157" idx="1"/>
          </p:cNvCxnSpPr>
          <p:nvPr/>
        </p:nvCxnSpPr>
        <p:spPr>
          <a:xfrm>
            <a:off x="1357388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Flowchart: Process 160"/>
          <p:cNvSpPr/>
          <p:nvPr/>
        </p:nvSpPr>
        <p:spPr>
          <a:xfrm>
            <a:off x="3143956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Open dialog box to select photo (or use camera) and upload file.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62" name="Straight Arrow Connector 161"/>
          <p:cNvCxnSpPr>
            <a:endCxn id="161" idx="1"/>
          </p:cNvCxnSpPr>
          <p:nvPr/>
        </p:nvCxnSpPr>
        <p:spPr>
          <a:xfrm>
            <a:off x="2880672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Flowchart: Process 162"/>
          <p:cNvSpPr/>
          <p:nvPr/>
        </p:nvSpPr>
        <p:spPr>
          <a:xfrm>
            <a:off x="4667240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File is uploaded and automatically resized to a max 1920 x 1080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64" name="Straight Arrow Connector 163"/>
          <p:cNvCxnSpPr>
            <a:endCxn id="163" idx="1"/>
          </p:cNvCxnSpPr>
          <p:nvPr/>
        </p:nvCxnSpPr>
        <p:spPr>
          <a:xfrm>
            <a:off x="4403956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Flowchart: Process 180"/>
          <p:cNvSpPr/>
          <p:nvPr/>
        </p:nvSpPr>
        <p:spPr>
          <a:xfrm>
            <a:off x="6190524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Photo is stored and a link is stored in the appropriate database table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endCxn id="181" idx="1"/>
          </p:cNvCxnSpPr>
          <p:nvPr/>
        </p:nvCxnSpPr>
        <p:spPr>
          <a:xfrm>
            <a:off x="5927240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Flowchart: Process 182"/>
          <p:cNvSpPr/>
          <p:nvPr/>
        </p:nvSpPr>
        <p:spPr>
          <a:xfrm>
            <a:off x="7710856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Upload complete.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84" name="Straight Arrow Connector 183"/>
          <p:cNvCxnSpPr>
            <a:endCxn id="183" idx="1"/>
          </p:cNvCxnSpPr>
          <p:nvPr/>
        </p:nvCxnSpPr>
        <p:spPr>
          <a:xfrm>
            <a:off x="7447572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 flipV="1">
            <a:off x="6832848" y="2676364"/>
            <a:ext cx="0" cy="279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Flowchart: Process 189"/>
          <p:cNvSpPr/>
          <p:nvPr/>
        </p:nvSpPr>
        <p:spPr>
          <a:xfrm>
            <a:off x="6202848" y="1668364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Project number and photo file number values saved into database table.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46" name="Terminator 71"/>
          <p:cNvSpPr/>
          <p:nvPr/>
        </p:nvSpPr>
        <p:spPr>
          <a:xfrm>
            <a:off x="9242512" y="3216508"/>
            <a:ext cx="814124" cy="504000"/>
          </a:xfrm>
          <a:prstGeom prst="flowChartTerminator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2F2F2"/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 anchorCtr="0"/>
          <a:lstStyle/>
          <a:p>
            <a:pPr algn="ctr"/>
            <a:r>
              <a:rPr lang="en-AU" sz="1000" cap="all" dirty="0" smtClean="0">
                <a:solidFill>
                  <a:schemeClr val="tx1"/>
                </a:solidFill>
                <a:latin typeface="+mj-lt"/>
                <a:cs typeface="Plantagenet Cherokee"/>
              </a:rPr>
              <a:t>END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970856" y="3462186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Slide </a:t>
            </a:r>
            <a:fld id="{36B5E389-8261-4EB5-BC2C-957D12309C34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94" name="Rectangle 93"/>
          <p:cNvSpPr/>
          <p:nvPr/>
        </p:nvSpPr>
        <p:spPr>
          <a:xfrm>
            <a:off x="0" y="271777"/>
            <a:ext cx="12801600" cy="738652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en-AU" sz="2100" b="1" dirty="0" smtClean="0"/>
              <a:t>Image Gallery</a:t>
            </a:r>
          </a:p>
          <a:p>
            <a:pPr algn="ctr"/>
            <a:r>
              <a:rPr lang="en-AU" sz="2100" dirty="0" smtClean="0"/>
              <a:t>Photo Image Gallery in Project and Master Image Gallery</a:t>
            </a:r>
            <a:endParaRPr lang="en-AU" sz="2100" dirty="0" smtClean="0"/>
          </a:p>
        </p:txBody>
      </p:sp>
      <p:sp>
        <p:nvSpPr>
          <p:cNvPr id="97" name="TextBox 96"/>
          <p:cNvSpPr txBox="1"/>
          <p:nvPr/>
        </p:nvSpPr>
        <p:spPr>
          <a:xfrm>
            <a:off x="1396244" y="7412062"/>
            <a:ext cx="10009112" cy="1384982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AU" sz="1400" b="1" dirty="0" smtClean="0"/>
              <a:t>Notes: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For now, assume that the Project numbers are Proj-1, Proj-2, Proj-3 and so on.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 </a:t>
            </a:r>
            <a:r>
              <a:rPr lang="en-AU" sz="1400" dirty="0" smtClean="0"/>
              <a:t>Photos can be renamed if required but a database table linking the photo file name to the project number and photo number for that project will need to be maintained.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</a:t>
            </a:r>
            <a:r>
              <a:rPr lang="en-AU" sz="1400" dirty="0" smtClean="0"/>
              <a:t> The whole of site gallery will be separate page with headings for each project and under each project thumbnails of all the images attached to that project.</a:t>
            </a:r>
            <a:endParaRPr lang="en-US" sz="1400" dirty="0"/>
          </a:p>
        </p:txBody>
      </p:sp>
      <p:sp>
        <p:nvSpPr>
          <p:cNvPr id="148" name="Terminator 36"/>
          <p:cNvSpPr/>
          <p:nvPr/>
        </p:nvSpPr>
        <p:spPr>
          <a:xfrm>
            <a:off x="565388" y="3198521"/>
            <a:ext cx="792000" cy="504000"/>
          </a:xfrm>
          <a:prstGeom prst="flowChartTerminator">
            <a:avLst/>
          </a:prstGeo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 anchorCtr="0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  <a:latin typeface="+mj-lt"/>
              </a:rPr>
              <a:t>START</a:t>
            </a:r>
            <a:endParaRPr lang="en-AU" sz="1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7" name="Flowchart: Process 156"/>
          <p:cNvSpPr/>
          <p:nvPr/>
        </p:nvSpPr>
        <p:spPr>
          <a:xfrm>
            <a:off x="1620672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User clicks on link to see project details.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58" name="Straight Arrow Connector 157"/>
          <p:cNvCxnSpPr>
            <a:endCxn id="157" idx="1"/>
          </p:cNvCxnSpPr>
          <p:nvPr/>
        </p:nvCxnSpPr>
        <p:spPr>
          <a:xfrm>
            <a:off x="1357388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Flowchart: Process 160"/>
          <p:cNvSpPr/>
          <p:nvPr/>
        </p:nvSpPr>
        <p:spPr>
          <a:xfrm>
            <a:off x="3143956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Project page opens with project details.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62" name="Straight Arrow Connector 161"/>
          <p:cNvCxnSpPr>
            <a:endCxn id="161" idx="1"/>
          </p:cNvCxnSpPr>
          <p:nvPr/>
        </p:nvCxnSpPr>
        <p:spPr>
          <a:xfrm>
            <a:off x="2880672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Flowchart: Process 162"/>
          <p:cNvSpPr/>
          <p:nvPr/>
        </p:nvSpPr>
        <p:spPr>
          <a:xfrm>
            <a:off x="4667240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There will be a section called Image Gallery.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64" name="Straight Arrow Connector 163"/>
          <p:cNvCxnSpPr>
            <a:endCxn id="163" idx="1"/>
          </p:cNvCxnSpPr>
          <p:nvPr/>
        </p:nvCxnSpPr>
        <p:spPr>
          <a:xfrm>
            <a:off x="4403956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Flowchart: Process 180"/>
          <p:cNvSpPr/>
          <p:nvPr/>
        </p:nvSpPr>
        <p:spPr>
          <a:xfrm>
            <a:off x="6190524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There will be thumbnail images in the gallery showing the photos that are stored against that project.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82" name="Straight Arrow Connector 181"/>
          <p:cNvCxnSpPr>
            <a:endCxn id="181" idx="1"/>
          </p:cNvCxnSpPr>
          <p:nvPr/>
        </p:nvCxnSpPr>
        <p:spPr>
          <a:xfrm>
            <a:off x="5927240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Flowchart: Process 182"/>
          <p:cNvSpPr/>
          <p:nvPr/>
        </p:nvSpPr>
        <p:spPr>
          <a:xfrm>
            <a:off x="7710856" y="2964508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User can click on thumbnail to open image in new window.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184" name="Straight Arrow Connector 183"/>
          <p:cNvCxnSpPr>
            <a:endCxn id="183" idx="1"/>
          </p:cNvCxnSpPr>
          <p:nvPr/>
        </p:nvCxnSpPr>
        <p:spPr>
          <a:xfrm>
            <a:off x="7447572" y="346731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 flipV="1">
            <a:off x="6832848" y="2676364"/>
            <a:ext cx="0" cy="279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Flowchart: Process 189"/>
          <p:cNvSpPr/>
          <p:nvPr/>
        </p:nvSpPr>
        <p:spPr>
          <a:xfrm>
            <a:off x="6202848" y="1668364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Project number and photo file number values saved into database table.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46" name="Terminator 71"/>
          <p:cNvSpPr/>
          <p:nvPr/>
        </p:nvSpPr>
        <p:spPr>
          <a:xfrm>
            <a:off x="9242512" y="3216508"/>
            <a:ext cx="814124" cy="504000"/>
          </a:xfrm>
          <a:prstGeom prst="flowChartTerminator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2F2F2"/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 anchorCtr="0"/>
          <a:lstStyle/>
          <a:p>
            <a:pPr algn="ctr"/>
            <a:r>
              <a:rPr lang="en-AU" sz="1000" cap="all" dirty="0" smtClean="0">
                <a:solidFill>
                  <a:schemeClr val="tx1"/>
                </a:solidFill>
                <a:latin typeface="+mj-lt"/>
                <a:cs typeface="Plantagenet Cherokee"/>
              </a:rPr>
              <a:t>END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970856" y="3462186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rminator 36"/>
          <p:cNvSpPr/>
          <p:nvPr/>
        </p:nvSpPr>
        <p:spPr>
          <a:xfrm>
            <a:off x="565388" y="5934713"/>
            <a:ext cx="792000" cy="504000"/>
          </a:xfrm>
          <a:prstGeom prst="flowChartTerminator">
            <a:avLst/>
          </a:prstGeom>
          <a:gradFill flip="none" rotWithShape="1">
            <a:gsLst>
              <a:gs pos="0">
                <a:schemeClr val="accent3"/>
              </a:gs>
              <a:gs pos="100000">
                <a:srgbClr val="FFFFFF"/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 anchorCtr="0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  <a:latin typeface="+mj-lt"/>
              </a:rPr>
              <a:t>START</a:t>
            </a:r>
            <a:endParaRPr lang="en-AU" sz="1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Flowchart: Process 20"/>
          <p:cNvSpPr/>
          <p:nvPr/>
        </p:nvSpPr>
        <p:spPr>
          <a:xfrm>
            <a:off x="1620672" y="5700700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User clicks on link to see Image Gallery for the whole site.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endCxn id="21" idx="1"/>
          </p:cNvCxnSpPr>
          <p:nvPr/>
        </p:nvCxnSpPr>
        <p:spPr>
          <a:xfrm>
            <a:off x="1357388" y="6203510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Process 22"/>
          <p:cNvSpPr/>
          <p:nvPr/>
        </p:nvSpPr>
        <p:spPr>
          <a:xfrm>
            <a:off x="3143956" y="5700700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There is a gallery of thumbnails for all photos stored.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endCxn id="23" idx="1"/>
          </p:cNvCxnSpPr>
          <p:nvPr/>
        </p:nvCxnSpPr>
        <p:spPr>
          <a:xfrm>
            <a:off x="2880672" y="6203510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Process 24"/>
          <p:cNvSpPr/>
          <p:nvPr/>
        </p:nvSpPr>
        <p:spPr>
          <a:xfrm>
            <a:off x="4667240" y="5700700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Sub heading Project 1 will show under it all thumbnails for project 1, and so on for all projects with photos.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endCxn id="25" idx="1"/>
          </p:cNvCxnSpPr>
          <p:nvPr/>
        </p:nvCxnSpPr>
        <p:spPr>
          <a:xfrm>
            <a:off x="4403956" y="6203510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927240" y="6203510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Process 28"/>
          <p:cNvSpPr/>
          <p:nvPr/>
        </p:nvSpPr>
        <p:spPr>
          <a:xfrm>
            <a:off x="6184776" y="5700700"/>
            <a:ext cx="1260000" cy="1008000"/>
          </a:xfrm>
          <a:prstGeom prst="flowChartProcess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</a:rPr>
              <a:t>User can click on thumbnail to open image in new window.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33" name="Terminator 71"/>
          <p:cNvSpPr/>
          <p:nvPr/>
        </p:nvSpPr>
        <p:spPr>
          <a:xfrm>
            <a:off x="7716432" y="5952700"/>
            <a:ext cx="814124" cy="504000"/>
          </a:xfrm>
          <a:prstGeom prst="flowChartTerminator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2F2F2"/>
              </a:gs>
            </a:gsLst>
            <a:lin ang="162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 anchorCtr="0"/>
          <a:lstStyle/>
          <a:p>
            <a:pPr algn="ctr"/>
            <a:r>
              <a:rPr lang="en-AU" sz="1000" cap="all" dirty="0" smtClean="0">
                <a:solidFill>
                  <a:schemeClr val="tx1"/>
                </a:solidFill>
                <a:latin typeface="+mj-lt"/>
                <a:cs typeface="Plantagenet Cherokee"/>
              </a:rPr>
              <a:t>END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444776" y="6198378"/>
            <a:ext cx="263284" cy="1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17799</TotalTime>
  <Words>766</Words>
  <Application>Microsoft Office PowerPoint</Application>
  <PresentationFormat>A3 Paper (297x420 mm)</PresentationFormat>
  <Paragraphs>68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Tomlinson</dc:creator>
  <cp:lastModifiedBy>Robert Tomlinson</cp:lastModifiedBy>
  <cp:revision>839</cp:revision>
  <dcterms:created xsi:type="dcterms:W3CDTF">2020-06-30T02:30:35Z</dcterms:created>
  <dcterms:modified xsi:type="dcterms:W3CDTF">2021-07-29T11:18:48Z</dcterms:modified>
</cp:coreProperties>
</file>